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Nuni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Glee Truo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53AE81-029C-4A33-BCB7-E1B111940A16}">
  <a:tblStyle styleId="{3F53AE81-029C-4A33-BCB7-E1B111940A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45EB2D4-2BB5-4637-A859-756EF7EF689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4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3.xml"/><Relationship Id="rId32" Type="http://schemas.openxmlformats.org/officeDocument/2006/relationships/font" Target="fonts/Nunito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5-02T21:51:23.617">
    <p:pos x="6000" y="0"/>
    <p:text>16 types and 8 attributes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6d88aa35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6d88aa35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467c50078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467c50078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6c8d7b7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6c8d7b7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467c50078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467c50078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6c8d7b7b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6c8d7b7b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6d870910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6d870910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6d88aa35f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6d88aa35f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6d870910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6d870910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6d88aa35f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6d88aa35f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ad1ceb3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ad1ceb3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12ecebb7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12ecebb7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60c6524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60c6524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6d870910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6d870910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6d870910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6d870910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12ecebb7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12ecebb7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12ecebb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12ecebb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12ecebb7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12ecebb7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3c62245f3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3c62245f3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6d88aa35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6d88aa35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467c50078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467c50078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6d870910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6d870910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849450" y="1267775"/>
            <a:ext cx="7445100" cy="11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edicting Myer-Briggs Personality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2456500" y="2434775"/>
            <a:ext cx="4322100" cy="17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Group 4:</a:t>
            </a:r>
            <a:b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Presentation Date: May 4th, 2021</a:t>
            </a:r>
            <a:b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Tina Hu                         whu7@horizon.csueastbay.edu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XiaoDong Nie                nxiaodong@horizon.csueastbay.edu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Glee Truong                  gtruong5@horizon.csueastbay.edu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Dorbens Jean-Pierre    djeanpierre@horizon.csueastbay.edu</a:t>
            </a:r>
            <a:b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Austin Lim                    slim31@horizon.csueastbay.edu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/>
          <p:nvPr>
            <p:ph type="title"/>
          </p:nvPr>
        </p:nvSpPr>
        <p:spPr>
          <a:xfrm>
            <a:off x="785625" y="6329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Features 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6" name="Google Shape;2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639900"/>
            <a:ext cx="7574375" cy="26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22">
                <a:latin typeface="Times New Roman"/>
                <a:ea typeface="Times New Roman"/>
                <a:cs typeface="Times New Roman"/>
                <a:sym typeface="Times New Roman"/>
              </a:rPr>
              <a:t>Neural Network Model: Myer Briggs (4 Letters)</a:t>
            </a:r>
            <a:endParaRPr sz="322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50" y="1612150"/>
            <a:ext cx="3111375" cy="28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150" y="1887625"/>
            <a:ext cx="4754824" cy="2216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5">
                <a:latin typeface="Times New Roman"/>
                <a:ea typeface="Times New Roman"/>
                <a:cs typeface="Times New Roman"/>
                <a:sym typeface="Times New Roman"/>
              </a:rPr>
              <a:t>Neural Network Model: Single Letter (I/E, N/S, T/F, and P/J)</a:t>
            </a:r>
            <a:endParaRPr sz="255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575" y="1674725"/>
            <a:ext cx="5180275" cy="26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950" y="1673650"/>
            <a:ext cx="28194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790900" y="697225"/>
            <a:ext cx="26889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22">
                <a:latin typeface="Times New Roman"/>
                <a:ea typeface="Times New Roman"/>
                <a:cs typeface="Times New Roman"/>
                <a:sym typeface="Times New Roman"/>
              </a:rPr>
              <a:t>Results: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25" y="1666651"/>
            <a:ext cx="2723350" cy="13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25" y="3446362"/>
            <a:ext cx="2688901" cy="134443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5"/>
          <p:cNvSpPr txBox="1"/>
          <p:nvPr/>
        </p:nvSpPr>
        <p:spPr>
          <a:xfrm>
            <a:off x="493525" y="3039200"/>
            <a:ext cx="24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Introvert / Extrovert: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654150" y="1266450"/>
            <a:ext cx="24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Myer Briggs: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8250" y="1711287"/>
            <a:ext cx="2688900" cy="134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 txBox="1"/>
          <p:nvPr/>
        </p:nvSpPr>
        <p:spPr>
          <a:xfrm>
            <a:off x="3525150" y="1266450"/>
            <a:ext cx="24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I(N)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tuitive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/ Sensing: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2" name="Google Shape;24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8638" y="3457916"/>
            <a:ext cx="2648125" cy="132131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 txBox="1"/>
          <p:nvPr/>
        </p:nvSpPr>
        <p:spPr>
          <a:xfrm>
            <a:off x="3461675" y="3039188"/>
            <a:ext cx="24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Thinking / Feeling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8475" y="2571750"/>
            <a:ext cx="2543600" cy="12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 txBox="1"/>
          <p:nvPr/>
        </p:nvSpPr>
        <p:spPr>
          <a:xfrm>
            <a:off x="6324575" y="2149700"/>
            <a:ext cx="24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Perception/Judgement: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NN Summary: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51" name="Google Shape;251;p26"/>
          <p:cNvGraphicFramePr/>
          <p:nvPr/>
        </p:nvGraphicFramePr>
        <p:xfrm>
          <a:off x="1228950" y="180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{3F53AE81-029C-4A33-BCB7-E1B111940A16}</a:tableStyleId>
              </a:tblPr>
              <a:tblGrid>
                <a:gridCol w="1953650"/>
                <a:gridCol w="1127475"/>
                <a:gridCol w="1088600"/>
                <a:gridCol w="952525"/>
                <a:gridCol w="952525"/>
              </a:tblGrid>
              <a:tr h="48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 Accuracy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Valid Accuracy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 Benchmark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Above Benchmark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0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Myer Briggs (4 letters)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0.5625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0.4496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0.0625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0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 or E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0.8720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0.7787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0.5000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0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 or 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0.8609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0.8490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0.5000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0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 or F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0.8072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0.7533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0.5000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0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 or J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0.7351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0.6732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0.5000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7"/>
          <p:cNvPicPr preferRelativeResize="0"/>
          <p:nvPr/>
        </p:nvPicPr>
        <p:blipFill rotWithShape="1">
          <a:blip r:embed="rId3">
            <a:alphaModFix/>
          </a:blip>
          <a:srcRect b="0" l="-956" r="-824" t="3530"/>
          <a:stretch/>
        </p:blipFill>
        <p:spPr>
          <a:xfrm>
            <a:off x="720075" y="1179875"/>
            <a:ext cx="8102125" cy="36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7"/>
          <p:cNvSpPr txBox="1"/>
          <p:nvPr/>
        </p:nvSpPr>
        <p:spPr>
          <a:xfrm>
            <a:off x="483000" y="419175"/>
            <a:ext cx="8603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Tree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424325" y="2211275"/>
            <a:ext cx="8054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❖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Predictive Model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❖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Classification Tree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❖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Personality Class 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Decision Tree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550" y="222100"/>
            <a:ext cx="2875675" cy="30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1858675" y="2693800"/>
            <a:ext cx="65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6" name="Google Shape;266;p28"/>
          <p:cNvGraphicFramePr/>
          <p:nvPr/>
        </p:nvGraphicFramePr>
        <p:xfrm>
          <a:off x="819125" y="18404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{645EB2D4-2BB5-4637-A859-756EF7EF6896}</a:tableStyleId>
              </a:tblPr>
              <a:tblGrid>
                <a:gridCol w="1232000"/>
                <a:gridCol w="1232000"/>
                <a:gridCol w="1232000"/>
                <a:gridCol w="1232000"/>
                <a:gridCol w="1232000"/>
              </a:tblGrid>
              <a:tr h="38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Precision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Recall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F1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Myer Type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0.1452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0.1472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0.1452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0.1461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I/E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0.6484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0.7670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0.7658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0.7664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0.7504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0.8730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0.8343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0.8532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P/J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0.5077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0.5986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0.5850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0.5917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F/T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0.5342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0.5681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0.5620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0.5651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>
            <p:ph type="title"/>
          </p:nvPr>
        </p:nvSpPr>
        <p:spPr>
          <a:xfrm>
            <a:off x="819150" y="5462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Confusion Matrix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4103200" y="673800"/>
            <a:ext cx="2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1128250" y="1275600"/>
            <a:ext cx="264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Introverted(1)/Extroverted(0</a:t>
            </a:r>
            <a:r>
              <a:rPr lang="en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5213850" y="1275600"/>
            <a:ext cx="239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I(N)tuitive(1)/Sensing(0)</a:t>
            </a:r>
            <a:endParaRPr sz="160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275" y="1706700"/>
            <a:ext cx="3296075" cy="28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050" y="1743725"/>
            <a:ext cx="3390025" cy="28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/>
          <p:nvPr>
            <p:ph type="title"/>
          </p:nvPr>
        </p:nvSpPr>
        <p:spPr>
          <a:xfrm>
            <a:off x="652950" y="337100"/>
            <a:ext cx="80910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Decision Tree(N/S)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75" y="1110950"/>
            <a:ext cx="8381574" cy="35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type="title"/>
          </p:nvPr>
        </p:nvSpPr>
        <p:spPr>
          <a:xfrm>
            <a:off x="369875" y="357900"/>
            <a:ext cx="5813700" cy="7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SVM - Radial Base Function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88" name="Google Shape;288;p31"/>
          <p:cNvGraphicFramePr/>
          <p:nvPr/>
        </p:nvGraphicFramePr>
        <p:xfrm>
          <a:off x="1122900" y="156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{3F53AE81-029C-4A33-BCB7-E1B111940A16}</a:tableStyleId>
              </a:tblPr>
              <a:tblGrid>
                <a:gridCol w="953775"/>
                <a:gridCol w="953775"/>
                <a:gridCol w="889225"/>
                <a:gridCol w="842725"/>
                <a:gridCol w="1441675"/>
                <a:gridCol w="1325750"/>
              </a:tblGrid>
              <a:tr h="66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SVM(rbf)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Valid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Null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Precision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Recall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</a:tr>
              <a:tr h="43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Myer</a:t>
                      </a: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Types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.8124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.4674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3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 or E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.9072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.7654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.7533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I(0.77) / E(0.69)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I(0.99) / E(0.09)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24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 or 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.8729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.8697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.8697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N(0.87)/S(0)</a:t>
                      </a: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BIAS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N(1) / S(0) </a:t>
                      </a: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BIAS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2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 or J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.9144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.6928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.6098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P(0.71) / J(0.65)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P(0.84) / J(0.46)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8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 or T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.9323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.7804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.5383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F(0.79) / T(0.77)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F(0.81) / T(0.74)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cxnSp>
        <p:nvCxnSpPr>
          <p:cNvPr id="289" name="Google Shape;289;p31"/>
          <p:cNvCxnSpPr/>
          <p:nvPr/>
        </p:nvCxnSpPr>
        <p:spPr>
          <a:xfrm>
            <a:off x="3919675" y="2234050"/>
            <a:ext cx="853200" cy="43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1"/>
          <p:cNvCxnSpPr/>
          <p:nvPr/>
        </p:nvCxnSpPr>
        <p:spPr>
          <a:xfrm>
            <a:off x="4762400" y="2234050"/>
            <a:ext cx="1446900" cy="43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1"/>
          <p:cNvCxnSpPr/>
          <p:nvPr/>
        </p:nvCxnSpPr>
        <p:spPr>
          <a:xfrm>
            <a:off x="6193825" y="2247375"/>
            <a:ext cx="1343700" cy="409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is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Myer Briggs Type Indicator(MBTI)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1600">
                <a:solidFill>
                  <a:srgbClr val="4D515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Self-report questionnaire created by Isabel Myers and Katherine Briggs. </a:t>
            </a:r>
            <a:endParaRPr sz="1600">
              <a:solidFill>
                <a:srgbClr val="4D515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D515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-Helps individual  better understand </a:t>
            </a:r>
            <a:r>
              <a:rPr lang="en" sz="1600">
                <a:solidFill>
                  <a:srgbClr val="4D515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their</a:t>
            </a:r>
            <a:r>
              <a:rPr lang="en" sz="1600">
                <a:solidFill>
                  <a:srgbClr val="4D515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strengths,weaknesses, </a:t>
            </a:r>
            <a:r>
              <a:rPr lang="en" sz="1600">
                <a:solidFill>
                  <a:srgbClr val="4D515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preferences, and</a:t>
            </a:r>
            <a:endParaRPr sz="1600">
              <a:solidFill>
                <a:srgbClr val="4D515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D515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overall personality.</a:t>
            </a:r>
            <a:endParaRPr sz="1600">
              <a:solidFill>
                <a:srgbClr val="4D515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4D515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- 16 different personality types ( 8 introvert &amp;  extrovert types)</a:t>
            </a:r>
            <a:endParaRPr sz="1600">
              <a:solidFill>
                <a:srgbClr val="4D515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>
            <p:ph type="title"/>
          </p:nvPr>
        </p:nvSpPr>
        <p:spPr>
          <a:xfrm>
            <a:off x="694875" y="605200"/>
            <a:ext cx="5813700" cy="7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SVM - Sigmoid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97" name="Google Shape;297;p32"/>
          <p:cNvGraphicFramePr/>
          <p:nvPr/>
        </p:nvGraphicFramePr>
        <p:xfrm>
          <a:off x="1401400" y="162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{3F53AE81-029C-4A33-BCB7-E1B111940A16}</a:tableStyleId>
              </a:tblPr>
              <a:tblGrid>
                <a:gridCol w="1085850"/>
                <a:gridCol w="800100"/>
                <a:gridCol w="866300"/>
                <a:gridCol w="810100"/>
                <a:gridCol w="1323200"/>
                <a:gridCol w="1343800"/>
              </a:tblGrid>
              <a:tr h="46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Models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SVM(sigmoid)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Valid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Null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Precision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Recall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Myer</a:t>
                      </a: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Types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0.4818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0.4703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 or E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0.7728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0.7677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0.7533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I(0.79) / E(0.58)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I(0.95) / E(0.22)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03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 or S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0.8588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0.8692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0.8697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N(0.87) / S(0) </a:t>
                      </a: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BIAS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N(1) / S(0) </a:t>
                      </a: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BIAS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 or J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0.6661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0.6893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0.6098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P(0.72) / J(0.62)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P(0.79) / J(0.52)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 or T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0.7406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0.7620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0.5383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F(0.78) / T(0.74)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F(0.78) / T(0.74)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cxnSp>
        <p:nvCxnSpPr>
          <p:cNvPr id="298" name="Google Shape;298;p32"/>
          <p:cNvCxnSpPr/>
          <p:nvPr/>
        </p:nvCxnSpPr>
        <p:spPr>
          <a:xfrm>
            <a:off x="4170400" y="2100650"/>
            <a:ext cx="803100" cy="29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2"/>
          <p:cNvCxnSpPr/>
          <p:nvPr/>
        </p:nvCxnSpPr>
        <p:spPr>
          <a:xfrm>
            <a:off x="4963750" y="2100650"/>
            <a:ext cx="1338300" cy="30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2"/>
          <p:cNvCxnSpPr/>
          <p:nvPr/>
        </p:nvCxnSpPr>
        <p:spPr>
          <a:xfrm>
            <a:off x="6301950" y="2100650"/>
            <a:ext cx="1328700" cy="28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type="title"/>
          </p:nvPr>
        </p:nvSpPr>
        <p:spPr>
          <a:xfrm>
            <a:off x="676575" y="471700"/>
            <a:ext cx="42816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Conclusion of 3 models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06" name="Google Shape;306;p33"/>
          <p:cNvGraphicFramePr/>
          <p:nvPr/>
        </p:nvGraphicFramePr>
        <p:xfrm>
          <a:off x="1235700" y="1362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{645EB2D4-2BB5-4637-A859-756EF7EF6896}</a:tableStyleId>
              </a:tblPr>
              <a:tblGrid>
                <a:gridCol w="1273575"/>
                <a:gridCol w="1273575"/>
                <a:gridCol w="1273575"/>
                <a:gridCol w="1273575"/>
                <a:gridCol w="1273575"/>
              </a:tblGrid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Validation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Accuracy</a:t>
                      </a:r>
                      <a:endParaRPr b="1"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NN</a:t>
                      </a:r>
                      <a:endParaRPr b="1"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Decision Tree</a:t>
                      </a:r>
                      <a:endParaRPr b="1"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SVM</a:t>
                      </a:r>
                      <a:endParaRPr b="1"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Best Model</a:t>
                      </a:r>
                      <a:endParaRPr b="1"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</a:tr>
              <a:tr h="446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Myer Types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0.4496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0.1452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0.4703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SVM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I/E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0.7787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0.6484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0.7677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NN/SVM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N/S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0.8490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0.7504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0.8692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NN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P/J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0.6732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0.5077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0.6893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NN/SVM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F/T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0.7533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0.5342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0.7620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NN/SVM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2459825" y="1920425"/>
            <a:ext cx="4926600" cy="1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Times New Roman"/>
                <a:ea typeface="Times New Roman"/>
                <a:cs typeface="Times New Roman"/>
                <a:sym typeface="Times New Roman"/>
              </a:rPr>
              <a:t>Questions???</a:t>
            </a:r>
            <a:r>
              <a:rPr lang="en" sz="6000"/>
              <a:t> 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2575" y="521800"/>
            <a:ext cx="5372075" cy="409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 &amp; Data Goal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-Collected Myer Briggs data from Kaggle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-8675 Individuals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-Each Individuals known personality types and what they post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- Use this data to run against how an individual describes themselves to assume the best fit MBTI  type for them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337" y="2571750"/>
            <a:ext cx="2163164" cy="16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Project Utilization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-Self-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Improvement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-Job/Career Fulfillment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-and…..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1050" y="1339825"/>
            <a:ext cx="1261363" cy="123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625" y="277763"/>
            <a:ext cx="2045375" cy="443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75" y="223387"/>
            <a:ext cx="2169500" cy="4696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2658000" y="3509525"/>
            <a:ext cx="38280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-Dating/LinkedIn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(based on the individuals “About me” bio and answered questions on profile)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0175" y="277775"/>
            <a:ext cx="2239800" cy="293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1300" y="277775"/>
            <a:ext cx="2045375" cy="2651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819150" y="574900"/>
            <a:ext cx="75057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Preprocessing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650" y="1488475"/>
            <a:ext cx="1156000" cy="73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325" y="1510600"/>
            <a:ext cx="1156000" cy="738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950" y="1510600"/>
            <a:ext cx="1228325" cy="785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2075" y="3089150"/>
            <a:ext cx="1156050" cy="738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495" y="3116400"/>
            <a:ext cx="1156005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2823000" y="1533688"/>
            <a:ext cx="1338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Remove URL, delimiters (|||), numbers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4531900" y="1533688"/>
            <a:ext cx="1338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Convert emoticons (^_^)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words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6383350" y="1618450"/>
            <a:ext cx="129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Lower words, tokenize words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4588750" y="3078000"/>
            <a:ext cx="1297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Lemmatize words 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WordNetLemmatizer(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6405850" y="3187538"/>
            <a:ext cx="133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Remove stop words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875" y="3093325"/>
            <a:ext cx="1228200" cy="78505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1081225" y="3187540"/>
            <a:ext cx="139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Return final tokenized words list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925" y="1487500"/>
            <a:ext cx="1156043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1154763" y="1595350"/>
            <a:ext cx="122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Individual</a:t>
            </a: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user post as input text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625" y="3093300"/>
            <a:ext cx="1228325" cy="78511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2930913" y="3224250"/>
            <a:ext cx="122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Remove punctuation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2524200" y="1814500"/>
            <a:ext cx="206400" cy="18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4254300" y="1788538"/>
            <a:ext cx="206400" cy="18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6023875" y="1788525"/>
            <a:ext cx="206400" cy="18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6972100" y="2576625"/>
            <a:ext cx="206400" cy="231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6014175" y="3453400"/>
            <a:ext cx="206400" cy="183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4306113" y="3394350"/>
            <a:ext cx="206400" cy="183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2553038" y="3394350"/>
            <a:ext cx="206400" cy="183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670175" y="571500"/>
            <a:ext cx="75057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Emoticons </a:t>
            </a:r>
            <a:br>
              <a:rPr lang="en"/>
            </a:br>
            <a:endParaRPr/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275" y="1287700"/>
            <a:ext cx="3018325" cy="25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53825" y="1744500"/>
            <a:ext cx="1807751" cy="14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6600" y="1802850"/>
            <a:ext cx="2220375" cy="11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/>
          <p:nvPr/>
        </p:nvSpPr>
        <p:spPr>
          <a:xfrm>
            <a:off x="2295250" y="2265050"/>
            <a:ext cx="254400" cy="233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5003925" y="2229650"/>
            <a:ext cx="278100" cy="233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>
            <p:ph type="title"/>
          </p:nvPr>
        </p:nvSpPr>
        <p:spPr>
          <a:xfrm>
            <a:off x="738675" y="4533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Skewness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900" y="1240350"/>
            <a:ext cx="4345973" cy="320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950" y="2380100"/>
            <a:ext cx="3264626" cy="17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1"/>
          <p:cNvSpPr txBox="1"/>
          <p:nvPr/>
        </p:nvSpPr>
        <p:spPr>
          <a:xfrm>
            <a:off x="5559975" y="1325150"/>
            <a:ext cx="268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myerType</a:t>
            </a:r>
            <a:endParaRPr sz="1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6755525" y="1895225"/>
            <a:ext cx="348300" cy="361200"/>
          </a:xfrm>
          <a:prstGeom prst="mathPlus">
            <a:avLst>
              <a:gd fmla="val 23520" name="adj1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